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jlaYIugQ3b2HuGqSM9UHc8Sq5ZJ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1" name="Shape 11"/>
        <p:cNvGrpSpPr/>
        <p:nvPr/>
      </p:nvGrpSpPr>
      <p:grpSpPr>
        <a:xfrm>
          <a:off x="0" y="0"/>
          <a:ext cx="0" cy="0"/>
          <a:chOff x="0" y="0"/>
          <a:chExt cx="0" cy="0"/>
        </a:xfrm>
      </p:grpSpPr>
      <p:sp>
        <p:nvSpPr>
          <p:cNvPr id="12" name="Google Shape;12;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 name="Google Shape;14;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 name="Google Shape;15;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5"/>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6"/>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6"/>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8" name="Shape 18"/>
        <p:cNvGrpSpPr/>
        <p:nvPr/>
      </p:nvGrpSpPr>
      <p:grpSpPr>
        <a:xfrm>
          <a:off x="0" y="0"/>
          <a:ext cx="0" cy="0"/>
          <a:chOff x="0" y="0"/>
          <a:chExt cx="0" cy="0"/>
        </a:xfrm>
      </p:grpSpPr>
      <p:sp>
        <p:nvSpPr>
          <p:cNvPr id="19" name="Google Shape;19;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2" name="Shape 22"/>
        <p:cNvGrpSpPr/>
        <p:nvPr/>
      </p:nvGrpSpPr>
      <p:grpSpPr>
        <a:xfrm>
          <a:off x="0" y="0"/>
          <a:ext cx="0" cy="0"/>
          <a:chOff x="0" y="0"/>
          <a:chExt cx="0" cy="0"/>
        </a:xfrm>
      </p:grpSpPr>
      <p:sp>
        <p:nvSpPr>
          <p:cNvPr id="23" name="Google Shape;23;p7"/>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7"/>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5" name="Google Shape;25;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8" name="Shape 28"/>
        <p:cNvGrpSpPr/>
        <p:nvPr/>
      </p:nvGrpSpPr>
      <p:grpSpPr>
        <a:xfrm>
          <a:off x="0" y="0"/>
          <a:ext cx="0" cy="0"/>
          <a:chOff x="0" y="0"/>
          <a:chExt cx="0" cy="0"/>
        </a:xfrm>
      </p:grpSpPr>
      <p:sp>
        <p:nvSpPr>
          <p:cNvPr id="29" name="Google Shape;29;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4" name="Shape 34"/>
        <p:cNvGrpSpPr/>
        <p:nvPr/>
      </p:nvGrpSpPr>
      <p:grpSpPr>
        <a:xfrm>
          <a:off x="0" y="0"/>
          <a:ext cx="0" cy="0"/>
          <a:chOff x="0" y="0"/>
          <a:chExt cx="0" cy="0"/>
        </a:xfrm>
      </p:grpSpPr>
      <p:sp>
        <p:nvSpPr>
          <p:cNvPr id="35" name="Google Shape;35;p9"/>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9"/>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7" name="Google Shape;37;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0"/>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0"/>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0"/>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0"/>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0"/>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3"/>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3"/>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4"/>
          <p:cNvSpPr/>
          <p:nvPr>
            <p:ph idx="2" type="pic"/>
          </p:nvPr>
        </p:nvSpPr>
        <p:spPr>
          <a:xfrm>
            <a:off x="5183188" y="987425"/>
            <a:ext cx="6172200" cy="4873625"/>
          </a:xfrm>
          <a:prstGeom prst="rect">
            <a:avLst/>
          </a:prstGeom>
          <a:noFill/>
          <a:ln>
            <a:noFill/>
          </a:ln>
        </p:spPr>
      </p:sp>
      <p:sp>
        <p:nvSpPr>
          <p:cNvPr id="64" name="Google Shape;64;p14"/>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hyperlink" Target="https://isaac-online.org/english/communication-access/" TargetMode="External"/><Relationship Id="rId5"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pic>
        <p:nvPicPr>
          <p:cNvPr descr="A logo for a company&#10;&#10;Description automatically generated" id="84" name="Google Shape;84;p1"/>
          <p:cNvPicPr preferRelativeResize="0"/>
          <p:nvPr/>
        </p:nvPicPr>
        <p:blipFill rotWithShape="1">
          <a:blip r:embed="rId3">
            <a:alphaModFix/>
          </a:blip>
          <a:srcRect b="26849" l="0" r="0" t="33889"/>
          <a:stretch/>
        </p:blipFill>
        <p:spPr>
          <a:xfrm>
            <a:off x="176950" y="207877"/>
            <a:ext cx="3613003" cy="1300485"/>
          </a:xfrm>
          <a:prstGeom prst="rect">
            <a:avLst/>
          </a:prstGeom>
          <a:noFill/>
          <a:ln>
            <a:noFill/>
          </a:ln>
        </p:spPr>
      </p:pic>
      <p:sp>
        <p:nvSpPr>
          <p:cNvPr id="85" name="Google Shape;85;p1"/>
          <p:cNvSpPr txBox="1"/>
          <p:nvPr>
            <p:ph idx="1" type="body"/>
          </p:nvPr>
        </p:nvSpPr>
        <p:spPr>
          <a:xfrm>
            <a:off x="784525" y="2210720"/>
            <a:ext cx="10485300" cy="4122600"/>
          </a:xfrm>
          <a:prstGeom prst="rect">
            <a:avLst/>
          </a:prstGeom>
          <a:solidFill>
            <a:srgbClr val="0B5394"/>
          </a:solidFill>
          <a:ln>
            <a:noFill/>
          </a:ln>
        </p:spPr>
        <p:txBody>
          <a:bodyPr anchorCtr="0" anchor="t" bIns="45700" lIns="91425" spcFirstLastPara="1" rIns="91425" wrap="square" tIns="45700">
            <a:normAutofit/>
          </a:bodyPr>
          <a:lstStyle/>
          <a:p>
            <a:pPr indent="-323850" lvl="0" marL="457200" rtl="0" algn="l">
              <a:lnSpc>
                <a:spcPct val="90000"/>
              </a:lnSpc>
              <a:spcBef>
                <a:spcPts val="1000"/>
              </a:spcBef>
              <a:spcAft>
                <a:spcPts val="0"/>
              </a:spcAft>
              <a:buClr>
                <a:schemeClr val="lt1"/>
              </a:buClr>
              <a:buSzPts val="1500"/>
              <a:buFont typeface="Arial"/>
              <a:buChar char="●"/>
            </a:pPr>
            <a:r>
              <a:rPr lang="en-US" sz="1500">
                <a:solidFill>
                  <a:schemeClr val="lt1"/>
                </a:solidFill>
                <a:latin typeface="Arial"/>
                <a:ea typeface="Arial"/>
                <a:cs typeface="Arial"/>
                <a:sym typeface="Arial"/>
              </a:rPr>
              <a:t>Before we start,  we want to remind you about the accessibility guidelines we are following during this conference.</a:t>
            </a:r>
            <a:endParaRPr sz="1500">
              <a:solidFill>
                <a:schemeClr val="lt1"/>
              </a:solidFill>
            </a:endParaRPr>
          </a:p>
          <a:p>
            <a:pPr indent="-186055" lvl="0" marL="228600" rtl="0" algn="l">
              <a:lnSpc>
                <a:spcPct val="90000"/>
              </a:lnSpc>
              <a:spcBef>
                <a:spcPts val="1000"/>
              </a:spcBef>
              <a:spcAft>
                <a:spcPts val="0"/>
              </a:spcAft>
              <a:buClr>
                <a:schemeClr val="lt1"/>
              </a:buClr>
              <a:buSzPts val="1500"/>
              <a:buChar char="•"/>
            </a:pPr>
            <a:r>
              <a:rPr lang="en-US" sz="1500">
                <a:solidFill>
                  <a:schemeClr val="lt1"/>
                </a:solidFill>
                <a:latin typeface="Arial"/>
                <a:ea typeface="Arial"/>
                <a:cs typeface="Arial"/>
                <a:sym typeface="Arial"/>
              </a:rPr>
              <a:t>We want to ensure everyone's voice is heard:</a:t>
            </a:r>
            <a:endParaRPr sz="1500">
              <a:solidFill>
                <a:schemeClr val="lt1"/>
              </a:solidFill>
            </a:endParaRPr>
          </a:p>
          <a:p>
            <a:pPr indent="-205740" lvl="1" marL="685800" rtl="0" algn="l">
              <a:lnSpc>
                <a:spcPct val="90000"/>
              </a:lnSpc>
              <a:spcBef>
                <a:spcPts val="500"/>
              </a:spcBef>
              <a:spcAft>
                <a:spcPts val="0"/>
              </a:spcAft>
              <a:buClr>
                <a:schemeClr val="lt1"/>
              </a:buClr>
              <a:buSzPts val="1500"/>
              <a:buChar char="•"/>
            </a:pPr>
            <a:r>
              <a:rPr lang="en-US" sz="1500">
                <a:solidFill>
                  <a:schemeClr val="lt1"/>
                </a:solidFill>
                <a:latin typeface="Arial"/>
                <a:ea typeface="Arial"/>
                <a:cs typeface="Arial"/>
                <a:sym typeface="Arial"/>
              </a:rPr>
              <a:t>To ask questions, use the Q&amp;A panel</a:t>
            </a:r>
            <a:endParaRPr sz="1500">
              <a:solidFill>
                <a:schemeClr val="lt1"/>
              </a:solidFill>
            </a:endParaRPr>
          </a:p>
          <a:p>
            <a:pPr indent="-205740" lvl="1" marL="685800" rtl="0" algn="l">
              <a:lnSpc>
                <a:spcPct val="90000"/>
              </a:lnSpc>
              <a:spcBef>
                <a:spcPts val="500"/>
              </a:spcBef>
              <a:spcAft>
                <a:spcPts val="0"/>
              </a:spcAft>
              <a:buClr>
                <a:schemeClr val="lt1"/>
              </a:buClr>
              <a:buSzPts val="1500"/>
              <a:buChar char="•"/>
            </a:pPr>
            <a:r>
              <a:rPr lang="en-US" sz="1500">
                <a:solidFill>
                  <a:schemeClr val="lt1"/>
                </a:solidFill>
                <a:latin typeface="Arial"/>
                <a:ea typeface="Arial"/>
                <a:cs typeface="Arial"/>
                <a:sym typeface="Arial"/>
              </a:rPr>
              <a:t>During interactive portions of the session,  people who use AAC can  use the chat box to type their message. If you want your message read aloud, please type “ROL”(Read Out Loud) before your message. </a:t>
            </a:r>
            <a:endParaRPr sz="1500">
              <a:solidFill>
                <a:schemeClr val="lt1"/>
              </a:solidFill>
            </a:endParaRPr>
          </a:p>
          <a:p>
            <a:pPr indent="-205740" lvl="1" marL="685800" rtl="0" algn="l">
              <a:lnSpc>
                <a:spcPct val="90000"/>
              </a:lnSpc>
              <a:spcBef>
                <a:spcPts val="500"/>
              </a:spcBef>
              <a:spcAft>
                <a:spcPts val="0"/>
              </a:spcAft>
              <a:buClr>
                <a:schemeClr val="lt1"/>
              </a:buClr>
              <a:buSzPts val="1500"/>
              <a:buChar char="•"/>
            </a:pPr>
            <a:r>
              <a:rPr lang="en-US" sz="1500">
                <a:solidFill>
                  <a:schemeClr val="lt1"/>
                </a:solidFill>
                <a:latin typeface="Arial"/>
                <a:ea typeface="Arial"/>
                <a:cs typeface="Arial"/>
                <a:sym typeface="Arial"/>
              </a:rPr>
              <a:t>In some interactive sessions, you can request your microphone to be activated and use your preferred communication method to participate. </a:t>
            </a:r>
            <a:endParaRPr sz="1500">
              <a:solidFill>
                <a:schemeClr val="lt1"/>
              </a:solidFill>
            </a:endParaRPr>
          </a:p>
          <a:p>
            <a:pPr indent="-186055" lvl="0" marL="228600" rtl="0" algn="l">
              <a:lnSpc>
                <a:spcPct val="90000"/>
              </a:lnSpc>
              <a:spcBef>
                <a:spcPts val="1000"/>
              </a:spcBef>
              <a:spcAft>
                <a:spcPts val="0"/>
              </a:spcAft>
              <a:buClr>
                <a:schemeClr val="lt1"/>
              </a:buClr>
              <a:buSzPts val="1500"/>
              <a:buChar char="•"/>
            </a:pPr>
            <a:r>
              <a:rPr lang="en-US" sz="1500">
                <a:solidFill>
                  <a:schemeClr val="lt1"/>
                </a:solidFill>
                <a:latin typeface="Arial"/>
                <a:ea typeface="Arial"/>
                <a:cs typeface="Arial"/>
                <a:sym typeface="Arial"/>
              </a:rPr>
              <a:t>I will be monitoring the chat box and reading messages marked with ROL when appropriate. </a:t>
            </a:r>
            <a:endParaRPr sz="1500">
              <a:solidFill>
                <a:schemeClr val="lt1"/>
              </a:solidFill>
              <a:latin typeface="Arial"/>
              <a:ea typeface="Arial"/>
              <a:cs typeface="Arial"/>
              <a:sym typeface="Arial"/>
            </a:endParaRPr>
          </a:p>
          <a:p>
            <a:pPr indent="-186055" lvl="0" marL="228600" rtl="0" algn="l">
              <a:lnSpc>
                <a:spcPct val="90000"/>
              </a:lnSpc>
              <a:spcBef>
                <a:spcPts val="1000"/>
              </a:spcBef>
              <a:spcAft>
                <a:spcPts val="0"/>
              </a:spcAft>
              <a:buClr>
                <a:schemeClr val="lt1"/>
              </a:buClr>
              <a:buSzPts val="1500"/>
              <a:buChar char="•"/>
            </a:pPr>
            <a:r>
              <a:rPr lang="en-US" sz="1500">
                <a:solidFill>
                  <a:schemeClr val="lt1"/>
                </a:solidFill>
                <a:latin typeface="Arial"/>
                <a:ea typeface="Arial"/>
                <a:cs typeface="Arial"/>
                <a:sym typeface="Arial"/>
                <a:extLst>
                  <a:ext uri="http://customooxmlschemas.google.com/">
                    <go:slidesCustomData xmlns:go="http://customooxmlschemas.google.com/" textRoundtripDataId="0"/>
                  </a:ext>
                </a:extLst>
              </a:rPr>
              <a:t>I will also be reminding the presenter(s) to pace themselves and describe graphics used on their slides.</a:t>
            </a:r>
            <a:endParaRPr sz="1500">
              <a:solidFill>
                <a:schemeClr val="lt1"/>
              </a:solidFill>
              <a:latin typeface="Arial"/>
              <a:ea typeface="Arial"/>
              <a:cs typeface="Arial"/>
              <a:sym typeface="Arial"/>
            </a:endParaRPr>
          </a:p>
          <a:p>
            <a:pPr indent="-186055" lvl="0" marL="228600" rtl="0" algn="l">
              <a:lnSpc>
                <a:spcPct val="90000"/>
              </a:lnSpc>
              <a:spcBef>
                <a:spcPts val="1000"/>
              </a:spcBef>
              <a:spcAft>
                <a:spcPts val="0"/>
              </a:spcAft>
              <a:buClr>
                <a:schemeClr val="lt1"/>
              </a:buClr>
              <a:buSzPts val="1500"/>
              <a:buFont typeface="Arial"/>
              <a:buChar char="•"/>
            </a:pPr>
            <a:r>
              <a:rPr lang="en-US" sz="1500">
                <a:solidFill>
                  <a:schemeClr val="lt1"/>
                </a:solidFill>
                <a:latin typeface="Arial"/>
                <a:ea typeface="Arial"/>
                <a:cs typeface="Arial"/>
                <a:sym typeface="Arial"/>
              </a:rPr>
              <a:t>To allow extra time to participate in the interactive portions of this session, presenters will provide their emails and links to any participation form so you can respond both during and after the session.</a:t>
            </a:r>
            <a:endParaRPr sz="1500">
              <a:solidFill>
                <a:schemeClr val="lt1"/>
              </a:solidFill>
              <a:latin typeface="Arial"/>
              <a:ea typeface="Arial"/>
              <a:cs typeface="Arial"/>
              <a:sym typeface="Arial"/>
            </a:endParaRPr>
          </a:p>
          <a:p>
            <a:pPr indent="-186055" lvl="0" marL="228600" rtl="0" algn="l">
              <a:lnSpc>
                <a:spcPct val="90000"/>
              </a:lnSpc>
              <a:spcBef>
                <a:spcPts val="1000"/>
              </a:spcBef>
              <a:spcAft>
                <a:spcPts val="0"/>
              </a:spcAft>
              <a:buClr>
                <a:schemeClr val="lt1"/>
              </a:buClr>
              <a:buSzPts val="1500"/>
              <a:buFont typeface="Arial"/>
              <a:buChar char="•"/>
            </a:pPr>
            <a:r>
              <a:rPr lang="en-US" sz="1500">
                <a:solidFill>
                  <a:schemeClr val="lt1"/>
                </a:solidFill>
                <a:latin typeface="Arial"/>
                <a:ea typeface="Arial"/>
                <a:cs typeface="Arial"/>
                <a:sym typeface="Arial"/>
              </a:rPr>
              <a:t>Handouts for this session can be found at _____ . </a:t>
            </a:r>
            <a:endParaRPr sz="1500">
              <a:solidFill>
                <a:schemeClr val="lt1"/>
              </a:solidFill>
              <a:latin typeface="Arial"/>
              <a:ea typeface="Arial"/>
              <a:cs typeface="Arial"/>
              <a:sym typeface="Arial"/>
            </a:endParaRPr>
          </a:p>
        </p:txBody>
      </p:sp>
      <p:sp>
        <p:nvSpPr>
          <p:cNvPr id="86" name="Google Shape;86;p1"/>
          <p:cNvSpPr txBox="1"/>
          <p:nvPr/>
        </p:nvSpPr>
        <p:spPr>
          <a:xfrm>
            <a:off x="98322" y="6407467"/>
            <a:ext cx="118578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dk1"/>
                </a:solidFill>
                <a:latin typeface="Calibri"/>
                <a:ea typeface="Calibri"/>
                <a:cs typeface="Calibri"/>
                <a:sym typeface="Calibri"/>
              </a:rPr>
              <a:t>For more information, visit </a:t>
            </a:r>
            <a:r>
              <a:rPr b="0" i="0" lang="en-US" sz="1800" u="sng" cap="none" strike="noStrike">
                <a:solidFill>
                  <a:schemeClr val="dk1"/>
                </a:solidFill>
                <a:latin typeface="Calibri"/>
                <a:ea typeface="Calibri"/>
                <a:cs typeface="Calibri"/>
                <a:sym typeface="Calibri"/>
                <a:hlinkClick r:id="rId4">
                  <a:extLst>
                    <a:ext uri="{A12FA001-AC4F-418D-AE19-62706E023703}">
                      <ahyp:hlinkClr val="tx"/>
                    </a:ext>
                  </a:extLst>
                </a:hlinkClick>
              </a:rPr>
              <a:t>https://isaac-online.org/english/communication-access/</a:t>
            </a:r>
            <a:r>
              <a:rPr b="0" i="0" lang="en-US" sz="1800" u="none" cap="none" strike="noStrike">
                <a:solidFill>
                  <a:schemeClr val="dk1"/>
                </a:solidFill>
                <a:latin typeface="Calibri"/>
                <a:ea typeface="Calibri"/>
                <a:cs typeface="Calibri"/>
                <a:sym typeface="Calibri"/>
              </a:rPr>
              <a:t> </a:t>
            </a:r>
            <a:endParaRPr b="0" i="0" sz="1400" u="none" cap="none" strike="noStrike">
              <a:solidFill>
                <a:srgbClr val="000000"/>
              </a:solidFill>
              <a:latin typeface="Arial"/>
              <a:ea typeface="Arial"/>
              <a:cs typeface="Arial"/>
              <a:sym typeface="Arial"/>
            </a:endParaRPr>
          </a:p>
        </p:txBody>
      </p:sp>
      <p:pic>
        <p:nvPicPr>
          <p:cNvPr id="87" name="Google Shape;87;p1" title="Logo (White Background).jpg"/>
          <p:cNvPicPr preferRelativeResize="0"/>
          <p:nvPr/>
        </p:nvPicPr>
        <p:blipFill rotWithShape="1">
          <a:blip r:embed="rId5">
            <a:alphaModFix/>
          </a:blip>
          <a:srcRect b="20298" l="12675" r="17059" t="17734"/>
          <a:stretch/>
        </p:blipFill>
        <p:spPr>
          <a:xfrm>
            <a:off x="9447175" y="146100"/>
            <a:ext cx="2508949" cy="1636850"/>
          </a:xfrm>
          <a:prstGeom prst="rect">
            <a:avLst/>
          </a:prstGeom>
          <a:noFill/>
          <a:ln>
            <a:noFill/>
          </a:ln>
        </p:spPr>
      </p:pic>
      <p:sp>
        <p:nvSpPr>
          <p:cNvPr id="88" name="Google Shape;88;p1"/>
          <p:cNvSpPr txBox="1"/>
          <p:nvPr>
            <p:ph type="title"/>
          </p:nvPr>
        </p:nvSpPr>
        <p:spPr>
          <a:xfrm>
            <a:off x="1738647" y="1134779"/>
            <a:ext cx="8070900" cy="14157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a:buNone/>
            </a:pPr>
            <a:r>
              <a:rPr b="1" lang="en-US" sz="3500">
                <a:solidFill>
                  <a:srgbClr val="1C4587"/>
                </a:solidFill>
                <a:latin typeface="Calibri"/>
                <a:ea typeface="Calibri"/>
                <a:cs typeface="Calibri"/>
                <a:sym typeface="Calibri"/>
              </a:rPr>
              <a:t>Communication Access Guidelines</a:t>
            </a:r>
            <a:endParaRPr sz="4300">
              <a:solidFill>
                <a:srgbClr val="1C4587"/>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2023-06-29T20:54:08Z</dcterms:created>
  <dc:creator>Yoo Sun Chung</dc:creator>
</cp:coreProperties>
</file>