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1" roundtripDataSignature="AMtx7mh4N4y31jC87lkTQPN5mNU0FBLDg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20"/>
  </p:normalViewPr>
  <p:slideViewPr>
    <p:cSldViewPr snapToGrid="0">
      <p:cViewPr varScale="1">
        <p:scale>
          <a:sx n="103" d="100"/>
          <a:sy n="103" d="100"/>
        </p:scale>
        <p:origin x="800"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customschemas.google.com/relationships/presentationmetadata" Target="metadata"/><Relationship Id="rId5" Type="http://schemas.openxmlformats.org/officeDocument/2006/relationships/slide" Target="slides/slide4.xml"/><Relationship Id="rId15" Type="http://schemas.openxmlformats.org/officeDocument/2006/relationships/tableStyles" Target="tableStyles.xml"/><Relationship Id="rId4" Type="http://schemas.openxmlformats.org/officeDocument/2006/relationships/slide" Target="slides/slide3.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h5d104183fc17b86d_1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h5d104183fc17b86d_1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h5d104183fc17b86d_1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1" name="Google Shape;91;h5d104183fc17b86d_1_16: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6db86f3b1b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0" name="Google Shape;100;g36db86f3b1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h6fc474668f3375b6_1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7" name="Google Shape;117;h6fc474668f3375b6_1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7" name="Google Shape;12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
        <p:cNvGrpSpPr/>
        <p:nvPr/>
      </p:nvGrpSpPr>
      <p:grpSpPr>
        <a:xfrm>
          <a:off x="0" y="0"/>
          <a:ext cx="0" cy="0"/>
          <a:chOff x="0" y="0"/>
          <a:chExt cx="0" cy="0"/>
        </a:xfrm>
      </p:grpSpPr>
      <p:sp>
        <p:nvSpPr>
          <p:cNvPr id="12" name="Google Shape;12;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 name="Google Shape;15;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
        <p:cNvGrpSpPr/>
        <p:nvPr/>
      </p:nvGrpSpPr>
      <p:grpSpPr>
        <a:xfrm>
          <a:off x="0" y="0"/>
          <a:ext cx="0" cy="0"/>
          <a:chOff x="0" y="0"/>
          <a:chExt cx="0" cy="0"/>
        </a:xfrm>
      </p:grpSpPr>
      <p:sp>
        <p:nvSpPr>
          <p:cNvPr id="19" name="Google Shape;19;p7"/>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7"/>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1" name="Google Shape;2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4"/>
        <p:cNvGrpSpPr/>
        <p:nvPr/>
      </p:nvGrpSpPr>
      <p:grpSpPr>
        <a:xfrm>
          <a:off x="0" y="0"/>
          <a:ext cx="0" cy="0"/>
          <a:chOff x="0" y="0"/>
          <a:chExt cx="0" cy="0"/>
        </a:xfrm>
      </p:grpSpPr>
      <p:sp>
        <p:nvSpPr>
          <p:cNvPr id="25" name="Google Shape;25;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0"/>
        <p:cNvGrpSpPr/>
        <p:nvPr/>
      </p:nvGrpSpPr>
      <p:grpSpPr>
        <a:xfrm>
          <a:off x="0" y="0"/>
          <a:ext cx="0" cy="0"/>
          <a:chOff x="0" y="0"/>
          <a:chExt cx="0" cy="0"/>
        </a:xfrm>
      </p:grpSpPr>
      <p:sp>
        <p:nvSpPr>
          <p:cNvPr id="31" name="Google Shape;31;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3" name="Google Shape;33;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0"/>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0"/>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0"/>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0"/>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4"/>
          <p:cNvSpPr>
            <a:spLocks noGrp="1"/>
          </p:cNvSpPr>
          <p:nvPr>
            <p:ph type="pic" idx="2"/>
          </p:nvPr>
        </p:nvSpPr>
        <p:spPr>
          <a:xfrm>
            <a:off x="5183188" y="987425"/>
            <a:ext cx="6172200" cy="4873625"/>
          </a:xfrm>
          <a:prstGeom prst="rect">
            <a:avLst/>
          </a:prstGeom>
          <a:noFill/>
          <a:ln>
            <a:noFill/>
          </a:ln>
        </p:spPr>
      </p:sp>
      <p:sp>
        <p:nvSpPr>
          <p:cNvPr id="64" name="Google Shape;64;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s://conference.isaac-online.org/communication-access/"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s://conference.isaac-online.org/communication-acces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hyperlink" Target="https://conference.isaac-online.org/communication-access/" TargetMode="Externa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conference.isaac-online.org/communication-access/" TargetMode="Externa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hyperlink" Target="https://conference.isaac-online.org/communication-acces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h5d104183fc17b86d_1_8" descr="A logo for a company&#10;&#10;Description automatically generated"/>
          <p:cNvPicPr preferRelativeResize="0"/>
          <p:nvPr/>
        </p:nvPicPr>
        <p:blipFill rotWithShape="1">
          <a:blip r:embed="rId3">
            <a:alphaModFix/>
          </a:blip>
          <a:srcRect t="33890" b="26850"/>
          <a:stretch/>
        </p:blipFill>
        <p:spPr>
          <a:xfrm>
            <a:off x="8480675" y="22527"/>
            <a:ext cx="3613001" cy="1300485"/>
          </a:xfrm>
          <a:prstGeom prst="rect">
            <a:avLst/>
          </a:prstGeom>
          <a:noFill/>
          <a:ln>
            <a:noFill/>
          </a:ln>
        </p:spPr>
      </p:pic>
      <p:sp>
        <p:nvSpPr>
          <p:cNvPr id="85" name="Google Shape;85;h5d104183fc17b86d_1_8"/>
          <p:cNvSpPr txBox="1">
            <a:spLocks noGrp="1"/>
          </p:cNvSpPr>
          <p:nvPr>
            <p:ph type="body" idx="1"/>
          </p:nvPr>
        </p:nvSpPr>
        <p:spPr>
          <a:xfrm>
            <a:off x="853350" y="2284875"/>
            <a:ext cx="10895100" cy="4122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None/>
            </a:pPr>
            <a:r>
              <a:rPr lang="en-US" sz="2200">
                <a:latin typeface="Arial"/>
                <a:ea typeface="Arial"/>
                <a:cs typeface="Arial"/>
                <a:sym typeface="Arial"/>
              </a:rPr>
              <a:t>Before we start,  we want to remind you about the accessibility guidelines we are following during this conference.</a:t>
            </a:r>
            <a:endParaRPr sz="2200">
              <a:latin typeface="Arial"/>
              <a:ea typeface="Arial"/>
              <a:cs typeface="Arial"/>
              <a:sym typeface="Arial"/>
            </a:endParaRPr>
          </a:p>
          <a:p>
            <a:pPr marL="0" lvl="0" indent="0" algn="l" rtl="0">
              <a:lnSpc>
                <a:spcPct val="90000"/>
              </a:lnSpc>
              <a:spcBef>
                <a:spcPts val="1000"/>
              </a:spcBef>
              <a:spcAft>
                <a:spcPts val="0"/>
              </a:spcAft>
              <a:buNone/>
            </a:pPr>
            <a:r>
              <a:rPr lang="en-US" sz="2200">
                <a:latin typeface="Arial"/>
                <a:ea typeface="Arial"/>
                <a:cs typeface="Arial"/>
                <a:sym typeface="Arial"/>
              </a:rPr>
              <a:t>We want to ensure everyone´s voice is heard:</a:t>
            </a:r>
            <a:endParaRPr sz="2200">
              <a:latin typeface="Arial"/>
              <a:ea typeface="Arial"/>
              <a:cs typeface="Arial"/>
              <a:sym typeface="Arial"/>
            </a:endParaRPr>
          </a:p>
          <a:p>
            <a:pPr marL="685800" lvl="1" indent="-250190" algn="l" rtl="0">
              <a:lnSpc>
                <a:spcPct val="90000"/>
              </a:lnSpc>
              <a:spcBef>
                <a:spcPts val="500"/>
              </a:spcBef>
              <a:spcAft>
                <a:spcPts val="0"/>
              </a:spcAft>
              <a:buClr>
                <a:schemeClr val="dk1"/>
              </a:buClr>
              <a:buSzPts val="2200"/>
              <a:buChar char="•"/>
            </a:pPr>
            <a:r>
              <a:rPr lang="en-US" sz="2200">
                <a:latin typeface="Arial"/>
                <a:ea typeface="Arial"/>
                <a:cs typeface="Arial"/>
                <a:sym typeface="Arial"/>
              </a:rPr>
              <a:t>To ask questions, use the Q&amp;A panel</a:t>
            </a:r>
            <a:endParaRPr sz="2200">
              <a:latin typeface="Arial"/>
              <a:ea typeface="Arial"/>
              <a:cs typeface="Arial"/>
              <a:sym typeface="Arial"/>
            </a:endParaRPr>
          </a:p>
          <a:p>
            <a:pPr marL="685800" lvl="1" indent="-250190" algn="l" rtl="0">
              <a:lnSpc>
                <a:spcPct val="90000"/>
              </a:lnSpc>
              <a:spcBef>
                <a:spcPts val="500"/>
              </a:spcBef>
              <a:spcAft>
                <a:spcPts val="0"/>
              </a:spcAft>
              <a:buClr>
                <a:schemeClr val="dk1"/>
              </a:buClr>
              <a:buSzPts val="2200"/>
              <a:buChar char="•"/>
            </a:pPr>
            <a:r>
              <a:rPr lang="en-US" sz="2200">
                <a:latin typeface="Arial"/>
                <a:ea typeface="Arial"/>
                <a:cs typeface="Arial"/>
                <a:sym typeface="Arial"/>
              </a:rPr>
              <a:t>In some interactive sessions or during interactive portions of the session,  you can use the chat box to type your message. If you want your message read aloud, please type “ROL”(Read Out Loud) before your message. </a:t>
            </a:r>
            <a:endParaRPr sz="2200">
              <a:latin typeface="Arial"/>
              <a:ea typeface="Arial"/>
              <a:cs typeface="Arial"/>
              <a:sym typeface="Arial"/>
            </a:endParaRPr>
          </a:p>
          <a:p>
            <a:pPr marL="0" lvl="0" indent="0" algn="l" rtl="0">
              <a:lnSpc>
                <a:spcPct val="90000"/>
              </a:lnSpc>
              <a:spcBef>
                <a:spcPts val="1000"/>
              </a:spcBef>
              <a:spcAft>
                <a:spcPts val="0"/>
              </a:spcAft>
              <a:buNone/>
            </a:pPr>
            <a:r>
              <a:rPr lang="en-US" sz="2200">
                <a:latin typeface="Arial"/>
                <a:ea typeface="Arial"/>
                <a:cs typeface="Arial"/>
                <a:sym typeface="Arial"/>
              </a:rPr>
              <a:t>I will be monitoring the chat box and reading messages out loud when appropriate.</a:t>
            </a:r>
            <a:endParaRPr sz="2200">
              <a:latin typeface="Arial"/>
              <a:ea typeface="Arial"/>
              <a:cs typeface="Arial"/>
              <a:sym typeface="Arial"/>
            </a:endParaRPr>
          </a:p>
          <a:p>
            <a:pPr marL="0" lvl="0" indent="0" algn="l" rtl="0">
              <a:lnSpc>
                <a:spcPct val="90000"/>
              </a:lnSpc>
              <a:spcBef>
                <a:spcPts val="1000"/>
              </a:spcBef>
              <a:spcAft>
                <a:spcPts val="0"/>
              </a:spcAft>
              <a:buNone/>
            </a:pPr>
            <a:r>
              <a:rPr lang="en-US" sz="2200">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I will also be reminding the presenter(s) to pace themselves and describe graphics used on their slides.</a:t>
            </a:r>
            <a:endParaRPr sz="2200">
              <a:latin typeface="Arial"/>
              <a:ea typeface="Arial"/>
              <a:cs typeface="Arial"/>
              <a:sym typeface="Arial"/>
            </a:endParaRPr>
          </a:p>
          <a:p>
            <a:pPr marL="0" lvl="0" indent="0" algn="l" rtl="0">
              <a:lnSpc>
                <a:spcPct val="90000"/>
              </a:lnSpc>
              <a:spcBef>
                <a:spcPts val="1000"/>
              </a:spcBef>
              <a:spcAft>
                <a:spcPts val="0"/>
              </a:spcAft>
              <a:buNone/>
            </a:pPr>
            <a:endParaRPr sz="2200">
              <a:latin typeface="Arial"/>
              <a:ea typeface="Arial"/>
              <a:cs typeface="Arial"/>
              <a:sym typeface="Arial"/>
            </a:endParaRPr>
          </a:p>
        </p:txBody>
      </p:sp>
      <p:sp>
        <p:nvSpPr>
          <p:cNvPr id="86" name="Google Shape;86;h5d104183fc17b86d_1_8"/>
          <p:cNvSpPr txBox="1"/>
          <p:nvPr/>
        </p:nvSpPr>
        <p:spPr>
          <a:xfrm>
            <a:off x="853350" y="5976675"/>
            <a:ext cx="108951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2200" b="0" i="0" u="none" strike="noStrike" cap="none">
                <a:solidFill>
                  <a:schemeClr val="dk1"/>
                </a:solidFill>
                <a:latin typeface="Calibri"/>
                <a:ea typeface="Calibri"/>
                <a:cs typeface="Calibri"/>
                <a:sym typeface="Calibri"/>
              </a:rPr>
              <a:t>F</a:t>
            </a:r>
            <a:r>
              <a:rPr lang="en-US" sz="2200" i="0" u="none" strike="noStrike" cap="none">
                <a:solidFill>
                  <a:schemeClr val="dk1"/>
                </a:solidFill>
              </a:rPr>
              <a:t>or more information, visit </a:t>
            </a:r>
            <a:r>
              <a:rPr lang="en-US" sz="2200" u="sng">
                <a:solidFill>
                  <a:schemeClr val="hlink"/>
                </a:solidFill>
                <a:hlinkClick r:id="rId4"/>
              </a:rPr>
              <a:t>https://conference.isaac-online.org/communication-access/</a:t>
            </a:r>
            <a:endParaRPr sz="2200" i="0" u="none" strike="noStrike" cap="none">
              <a:solidFill>
                <a:srgbClr val="000000"/>
              </a:solidFill>
            </a:endParaRPr>
          </a:p>
        </p:txBody>
      </p:sp>
      <p:sp>
        <p:nvSpPr>
          <p:cNvPr id="87" name="Google Shape;87;h5d104183fc17b86d_1_8"/>
          <p:cNvSpPr txBox="1">
            <a:spLocks noGrp="1"/>
          </p:cNvSpPr>
          <p:nvPr>
            <p:ph type="title"/>
          </p:nvPr>
        </p:nvSpPr>
        <p:spPr>
          <a:xfrm>
            <a:off x="2610750" y="1401675"/>
            <a:ext cx="8070900" cy="8832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US" sz="3500" b="1">
                <a:latin typeface="Arial"/>
                <a:ea typeface="Arial"/>
                <a:cs typeface="Arial"/>
                <a:sym typeface="Arial"/>
              </a:rPr>
              <a:t>Communication Access Guidelines</a:t>
            </a:r>
            <a:endParaRPr sz="4300"/>
          </a:p>
        </p:txBody>
      </p:sp>
      <p:pic>
        <p:nvPicPr>
          <p:cNvPr id="88" name="Google Shape;88;h5d104183fc17b86d_1_8" title="Virt Conf logo (Cropped).jpg"/>
          <p:cNvPicPr preferRelativeResize="0"/>
          <p:nvPr/>
        </p:nvPicPr>
        <p:blipFill>
          <a:blip r:embed="rId5">
            <a:alphaModFix/>
          </a:blip>
          <a:stretch>
            <a:fillRect/>
          </a:stretch>
        </p:blipFill>
        <p:spPr>
          <a:xfrm>
            <a:off x="331950" y="0"/>
            <a:ext cx="2818675" cy="1562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Google Shape;93;h5d104183fc17b86d_1_16" descr="A logo for a company&#10;&#10;Description automatically generated"/>
          <p:cNvPicPr preferRelativeResize="0"/>
          <p:nvPr/>
        </p:nvPicPr>
        <p:blipFill rotWithShape="1">
          <a:blip r:embed="rId3">
            <a:alphaModFix/>
          </a:blip>
          <a:srcRect t="33890" b="26850"/>
          <a:stretch/>
        </p:blipFill>
        <p:spPr>
          <a:xfrm>
            <a:off x="8480675" y="22527"/>
            <a:ext cx="3613001" cy="1300485"/>
          </a:xfrm>
          <a:prstGeom prst="rect">
            <a:avLst/>
          </a:prstGeom>
          <a:noFill/>
          <a:ln>
            <a:noFill/>
          </a:ln>
        </p:spPr>
      </p:pic>
      <p:sp>
        <p:nvSpPr>
          <p:cNvPr id="94" name="Google Shape;94;h5d104183fc17b86d_1_16"/>
          <p:cNvSpPr txBox="1">
            <a:spLocks noGrp="1"/>
          </p:cNvSpPr>
          <p:nvPr>
            <p:ph type="body" idx="1"/>
          </p:nvPr>
        </p:nvSpPr>
        <p:spPr>
          <a:xfrm>
            <a:off x="782000" y="2650000"/>
            <a:ext cx="10846800" cy="25506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None/>
            </a:pPr>
            <a:endParaRPr sz="1900">
              <a:latin typeface="Arial"/>
              <a:ea typeface="Arial"/>
              <a:cs typeface="Arial"/>
              <a:sym typeface="Arial"/>
            </a:endParaRPr>
          </a:p>
          <a:p>
            <a:pPr marL="0" lvl="0" indent="0" algn="l" rtl="0">
              <a:lnSpc>
                <a:spcPct val="115000"/>
              </a:lnSpc>
              <a:spcBef>
                <a:spcPts val="1000"/>
              </a:spcBef>
              <a:spcAft>
                <a:spcPts val="0"/>
              </a:spcAft>
              <a:buNone/>
            </a:pPr>
            <a:r>
              <a:rPr lang="en-US" sz="2200">
                <a:latin typeface="Arial"/>
                <a:ea typeface="Arial"/>
                <a:cs typeface="Arial"/>
                <a:sym typeface="Arial"/>
              </a:rPr>
              <a:t>To allow extra time to participate in the interactive portions of this session, presenters will be encouraged to provide their emails and links to any participation form so you can participate even when the session is over. </a:t>
            </a:r>
            <a:endParaRPr sz="2200">
              <a:latin typeface="Arial"/>
              <a:ea typeface="Arial"/>
              <a:cs typeface="Arial"/>
              <a:sym typeface="Arial"/>
            </a:endParaRPr>
          </a:p>
          <a:p>
            <a:pPr marL="0" lvl="0" indent="0" algn="l" rtl="0">
              <a:lnSpc>
                <a:spcPct val="115000"/>
              </a:lnSpc>
              <a:spcBef>
                <a:spcPts val="1000"/>
              </a:spcBef>
              <a:spcAft>
                <a:spcPts val="0"/>
              </a:spcAft>
              <a:buNone/>
            </a:pPr>
            <a:r>
              <a:rPr lang="en-US" sz="2200">
                <a:latin typeface="Arial"/>
                <a:ea typeface="Arial"/>
                <a:cs typeface="Arial"/>
                <a:sym typeface="Arial"/>
              </a:rPr>
              <a:t>Handouts for this session can be found at the Google Drive link that will be shared through the chat window. </a:t>
            </a:r>
            <a:endParaRPr sz="2200">
              <a:latin typeface="Arial"/>
              <a:ea typeface="Arial"/>
              <a:cs typeface="Arial"/>
              <a:sym typeface="Arial"/>
            </a:endParaRPr>
          </a:p>
        </p:txBody>
      </p:sp>
      <p:sp>
        <p:nvSpPr>
          <p:cNvPr id="95" name="Google Shape;95;h5d104183fc17b86d_1_16"/>
          <p:cNvSpPr txBox="1"/>
          <p:nvPr/>
        </p:nvSpPr>
        <p:spPr>
          <a:xfrm>
            <a:off x="1572950" y="5558700"/>
            <a:ext cx="92649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a:solidFill>
                  <a:schemeClr val="dk1"/>
                </a:solidFill>
              </a:rPr>
              <a:t>For more information, visit </a:t>
            </a:r>
            <a:r>
              <a:rPr lang="en-US" sz="2200" u="sng">
                <a:solidFill>
                  <a:schemeClr val="hlink"/>
                </a:solidFill>
                <a:hlinkClick r:id="rId4"/>
              </a:rPr>
              <a:t>https://conference.isaac-online.org/communication-access/</a:t>
            </a:r>
            <a:endParaRPr sz="2200" i="0" u="none" strike="noStrike" cap="none">
              <a:solidFill>
                <a:srgbClr val="000000"/>
              </a:solidFill>
            </a:endParaRPr>
          </a:p>
        </p:txBody>
      </p:sp>
      <p:sp>
        <p:nvSpPr>
          <p:cNvPr id="96" name="Google Shape;96;h5d104183fc17b86d_1_16"/>
          <p:cNvSpPr txBox="1">
            <a:spLocks noGrp="1"/>
          </p:cNvSpPr>
          <p:nvPr>
            <p:ph type="title"/>
          </p:nvPr>
        </p:nvSpPr>
        <p:spPr>
          <a:xfrm>
            <a:off x="2060550" y="1762464"/>
            <a:ext cx="8070900" cy="1042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en-US" sz="3500" b="1">
                <a:latin typeface="Arial"/>
                <a:ea typeface="Arial"/>
                <a:cs typeface="Arial"/>
                <a:sym typeface="Arial"/>
              </a:rPr>
              <a:t>Communication Access Guidelines</a:t>
            </a:r>
            <a:endParaRPr sz="4300"/>
          </a:p>
        </p:txBody>
      </p:sp>
      <p:pic>
        <p:nvPicPr>
          <p:cNvPr id="97" name="Google Shape;97;h5d104183fc17b86d_1_16" title="Virt Conf logo (Cropped).jpg"/>
          <p:cNvPicPr preferRelativeResize="0"/>
          <p:nvPr/>
        </p:nvPicPr>
        <p:blipFill>
          <a:blip r:embed="rId5">
            <a:alphaModFix/>
          </a:blip>
          <a:stretch>
            <a:fillRect/>
          </a:stretch>
        </p:blipFill>
        <p:spPr>
          <a:xfrm>
            <a:off x="331950" y="0"/>
            <a:ext cx="2960850" cy="16416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g36db86f3b1b_0_1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SzPct val="40909"/>
              <a:buNone/>
            </a:pPr>
            <a:r>
              <a:rPr lang="en-US"/>
              <a:t>Next slides are additional CA Resources For your reference (not to be added to your slide deck).</a:t>
            </a:r>
            <a:endParaRPr/>
          </a:p>
        </p:txBody>
      </p:sp>
      <p:sp>
        <p:nvSpPr>
          <p:cNvPr id="103" name="Google Shape;103;g36db86f3b1b_0_1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
        <p:nvSpPr>
          <p:cNvPr id="104" name="Google Shape;104;g36db86f3b1b_0_1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1000"/>
              </a:spcBef>
              <a:spcAft>
                <a:spcPts val="0"/>
              </a:spcAft>
              <a:buSzPts val="1800"/>
              <a:buNone/>
            </a:pP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3"/>
          <p:cNvSpPr txBox="1">
            <a:spLocks noGrp="1"/>
          </p:cNvSpPr>
          <p:nvPr>
            <p:ph type="body" idx="1"/>
          </p:nvPr>
        </p:nvSpPr>
        <p:spPr>
          <a:xfrm>
            <a:off x="1239025" y="3309200"/>
            <a:ext cx="9032100" cy="2157000"/>
          </a:xfrm>
          <a:prstGeom prst="rect">
            <a:avLst/>
          </a:prstGeom>
          <a:solidFill>
            <a:schemeClr val="lt1"/>
          </a:solidFill>
          <a:ln>
            <a:noFill/>
          </a:ln>
        </p:spPr>
        <p:txBody>
          <a:bodyPr spcFirstLastPara="1" wrap="square" lIns="91425" tIns="45700" rIns="91425" bIns="45700" anchor="t" anchorCtr="0">
            <a:normAutofit/>
          </a:bodyPr>
          <a:lstStyle/>
          <a:p>
            <a:pPr marL="457200" lvl="0" indent="-368300" algn="l" rtl="0">
              <a:lnSpc>
                <a:spcPct val="115000"/>
              </a:lnSpc>
              <a:spcBef>
                <a:spcPts val="1000"/>
              </a:spcBef>
              <a:spcAft>
                <a:spcPts val="0"/>
              </a:spcAft>
              <a:buSzPts val="2200"/>
              <a:buFont typeface="Arial"/>
              <a:buChar char="•"/>
            </a:pPr>
            <a:r>
              <a:rPr lang="en-US" sz="2200">
                <a:latin typeface="Arial"/>
                <a:ea typeface="Arial"/>
                <a:cs typeface="Arial"/>
                <a:sym typeface="Arial"/>
              </a:rPr>
              <a:t>Use inclusive and respectful language</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Face the audience so people can see and hear you</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Speak at a normal rate, neither too slowly nor too quickly</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Allow sufficient time to receive questions from participants who use AAC and to answer their questions</a:t>
            </a:r>
            <a:endParaRPr sz="2200">
              <a:latin typeface="Arial"/>
              <a:ea typeface="Arial"/>
              <a:cs typeface="Arial"/>
              <a:sym typeface="Arial"/>
            </a:endParaRPr>
          </a:p>
        </p:txBody>
      </p:sp>
      <p:pic>
        <p:nvPicPr>
          <p:cNvPr id="110" name="Google Shape;110;p3" descr="A logo for a company&#10;&#10;Description automatically generated"/>
          <p:cNvPicPr preferRelativeResize="0"/>
          <p:nvPr/>
        </p:nvPicPr>
        <p:blipFill rotWithShape="1">
          <a:blip r:embed="rId3">
            <a:alphaModFix/>
          </a:blip>
          <a:srcRect t="33889" b="26850"/>
          <a:stretch/>
        </p:blipFill>
        <p:spPr>
          <a:xfrm>
            <a:off x="9137550" y="242899"/>
            <a:ext cx="2888875" cy="1039811"/>
          </a:xfrm>
          <a:prstGeom prst="rect">
            <a:avLst/>
          </a:prstGeom>
          <a:noFill/>
          <a:ln>
            <a:noFill/>
          </a:ln>
        </p:spPr>
      </p:pic>
      <p:pic>
        <p:nvPicPr>
          <p:cNvPr id="111" name="Google Shape;111;p3" title="Virt Conf logo (Cropped).jpg"/>
          <p:cNvPicPr preferRelativeResize="0"/>
          <p:nvPr/>
        </p:nvPicPr>
        <p:blipFill>
          <a:blip r:embed="rId4">
            <a:alphaModFix/>
          </a:blip>
          <a:stretch>
            <a:fillRect/>
          </a:stretch>
        </p:blipFill>
        <p:spPr>
          <a:xfrm>
            <a:off x="318500" y="215150"/>
            <a:ext cx="2207000" cy="1223675"/>
          </a:xfrm>
          <a:prstGeom prst="rect">
            <a:avLst/>
          </a:prstGeom>
          <a:noFill/>
          <a:ln>
            <a:noFill/>
          </a:ln>
        </p:spPr>
      </p:pic>
      <p:sp>
        <p:nvSpPr>
          <p:cNvPr id="112" name="Google Shape;112;p3"/>
          <p:cNvSpPr txBox="1">
            <a:spLocks noGrp="1"/>
          </p:cNvSpPr>
          <p:nvPr>
            <p:ph type="title"/>
          </p:nvPr>
        </p:nvSpPr>
        <p:spPr>
          <a:xfrm>
            <a:off x="3054450" y="1429400"/>
            <a:ext cx="60831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3600">
                <a:latin typeface="Arial"/>
                <a:ea typeface="Arial"/>
                <a:cs typeface="Arial"/>
                <a:sym typeface="Arial"/>
              </a:rPr>
              <a:t>Accessibility Guidelines for Presenters</a:t>
            </a:r>
            <a:endParaRPr sz="3600"/>
          </a:p>
        </p:txBody>
      </p:sp>
      <p:sp>
        <p:nvSpPr>
          <p:cNvPr id="113" name="Google Shape;113;p3"/>
          <p:cNvSpPr txBox="1"/>
          <p:nvPr/>
        </p:nvSpPr>
        <p:spPr>
          <a:xfrm>
            <a:off x="1828949" y="5822500"/>
            <a:ext cx="8534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a:solidFill>
                  <a:schemeClr val="dk1"/>
                </a:solidFill>
              </a:rPr>
              <a:t>For more information, visit </a:t>
            </a:r>
            <a:r>
              <a:rPr lang="en-US" sz="2200" u="sng">
                <a:solidFill>
                  <a:schemeClr val="hlink"/>
                </a:solidFill>
                <a:hlinkClick r:id="rId5"/>
              </a:rPr>
              <a:t>https://conference.isaac-online.org/communication-access/</a:t>
            </a:r>
            <a:endParaRPr sz="2200" i="0" u="none" strike="noStrike" cap="none">
              <a:solidFill>
                <a:srgbClr val="000000"/>
              </a:solidFill>
            </a:endParaRPr>
          </a:p>
        </p:txBody>
      </p:sp>
      <p:sp>
        <p:nvSpPr>
          <p:cNvPr id="114" name="Google Shape;114;p3"/>
          <p:cNvSpPr txBox="1"/>
          <p:nvPr/>
        </p:nvSpPr>
        <p:spPr>
          <a:xfrm>
            <a:off x="1016750" y="2755100"/>
            <a:ext cx="2889000" cy="5541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chemeClr val="dk1"/>
                </a:solidFill>
              </a:rPr>
              <a:t>For all presenters</a:t>
            </a:r>
            <a:endParaRPr sz="2400" b="1">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h6fc474668f3375b6_1_2"/>
          <p:cNvSpPr txBox="1">
            <a:spLocks noGrp="1"/>
          </p:cNvSpPr>
          <p:nvPr>
            <p:ph type="body" idx="2"/>
          </p:nvPr>
        </p:nvSpPr>
        <p:spPr>
          <a:xfrm>
            <a:off x="1066800" y="2961975"/>
            <a:ext cx="10058400" cy="2753100"/>
          </a:xfrm>
          <a:prstGeom prst="rect">
            <a:avLst/>
          </a:prstGeom>
          <a:solidFill>
            <a:schemeClr val="lt1"/>
          </a:solidFill>
          <a:ln>
            <a:noFill/>
          </a:ln>
        </p:spPr>
        <p:txBody>
          <a:bodyPr spcFirstLastPara="1" wrap="square" lIns="91425" tIns="45700" rIns="91425" bIns="45700" anchor="t" anchorCtr="0">
            <a:noAutofit/>
          </a:bodyPr>
          <a:lstStyle/>
          <a:p>
            <a:pPr marL="457200" lvl="0" indent="-368300" algn="l" rtl="0">
              <a:lnSpc>
                <a:spcPct val="115000"/>
              </a:lnSpc>
              <a:spcBef>
                <a:spcPts val="1000"/>
              </a:spcBef>
              <a:spcAft>
                <a:spcPts val="0"/>
              </a:spcAft>
              <a:buSzPts val="2200"/>
              <a:buFont typeface="Arial"/>
              <a:buChar char="•"/>
            </a:pPr>
            <a:r>
              <a:rPr lang="en-US" sz="2200">
                <a:latin typeface="Arial"/>
                <a:ea typeface="Arial"/>
                <a:cs typeface="Arial"/>
                <a:sym typeface="Arial"/>
              </a:rPr>
              <a:t>Inform the organizer of the event about additional accessibility requirements you may need</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Determine how best to communicate during the presentation and Q&amp;A period</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If preferred, program the device ahead of time &amp; time your presentation</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Position your computer so the microphone picks up your speaker</a:t>
            </a:r>
            <a:endParaRPr sz="2200">
              <a:latin typeface="Arial"/>
              <a:ea typeface="Arial"/>
              <a:cs typeface="Arial"/>
              <a:sym typeface="Arial"/>
            </a:endParaRPr>
          </a:p>
          <a:p>
            <a:pPr marL="457200" lvl="0" indent="-368300" algn="l" rtl="0">
              <a:lnSpc>
                <a:spcPct val="115000"/>
              </a:lnSpc>
              <a:spcBef>
                <a:spcPts val="0"/>
              </a:spcBef>
              <a:spcAft>
                <a:spcPts val="0"/>
              </a:spcAft>
              <a:buSzPts val="2200"/>
              <a:buFont typeface="Arial"/>
              <a:buChar char="•"/>
            </a:pPr>
            <a:r>
              <a:rPr lang="en-US" sz="2200">
                <a:latin typeface="Arial"/>
                <a:ea typeface="Arial"/>
                <a:cs typeface="Arial"/>
                <a:sym typeface="Arial"/>
              </a:rPr>
              <a:t>Decide how to advance slides via accessible remote control/assistant</a:t>
            </a:r>
            <a:endParaRPr sz="2200">
              <a:latin typeface="Arial"/>
              <a:ea typeface="Arial"/>
              <a:cs typeface="Arial"/>
              <a:sym typeface="Arial"/>
            </a:endParaRPr>
          </a:p>
        </p:txBody>
      </p:sp>
      <p:pic>
        <p:nvPicPr>
          <p:cNvPr id="120" name="Google Shape;120;h6fc474668f3375b6_1_2" descr="A logo for a company&#10;&#10;Description automatically generated"/>
          <p:cNvPicPr preferRelativeResize="0"/>
          <p:nvPr/>
        </p:nvPicPr>
        <p:blipFill rotWithShape="1">
          <a:blip r:embed="rId3">
            <a:alphaModFix/>
          </a:blip>
          <a:srcRect t="33890" b="26850"/>
          <a:stretch/>
        </p:blipFill>
        <p:spPr>
          <a:xfrm>
            <a:off x="9137550" y="242899"/>
            <a:ext cx="2888875" cy="1039811"/>
          </a:xfrm>
          <a:prstGeom prst="rect">
            <a:avLst/>
          </a:prstGeom>
          <a:noFill/>
          <a:ln>
            <a:noFill/>
          </a:ln>
        </p:spPr>
      </p:pic>
      <p:pic>
        <p:nvPicPr>
          <p:cNvPr id="121" name="Google Shape;121;h6fc474668f3375b6_1_2" title="Virt Conf logo (Cropped).jpg"/>
          <p:cNvPicPr preferRelativeResize="0"/>
          <p:nvPr/>
        </p:nvPicPr>
        <p:blipFill>
          <a:blip r:embed="rId4">
            <a:alphaModFix/>
          </a:blip>
          <a:stretch>
            <a:fillRect/>
          </a:stretch>
        </p:blipFill>
        <p:spPr>
          <a:xfrm>
            <a:off x="318500" y="215150"/>
            <a:ext cx="2207000" cy="1223675"/>
          </a:xfrm>
          <a:prstGeom prst="rect">
            <a:avLst/>
          </a:prstGeom>
          <a:noFill/>
          <a:ln>
            <a:noFill/>
          </a:ln>
        </p:spPr>
      </p:pic>
      <p:sp>
        <p:nvSpPr>
          <p:cNvPr id="122" name="Google Shape;122;h6fc474668f3375b6_1_2"/>
          <p:cNvSpPr txBox="1">
            <a:spLocks noGrp="1"/>
          </p:cNvSpPr>
          <p:nvPr>
            <p:ph type="title"/>
          </p:nvPr>
        </p:nvSpPr>
        <p:spPr>
          <a:xfrm>
            <a:off x="3054450" y="917375"/>
            <a:ext cx="60831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400"/>
              <a:buFont typeface="Arial"/>
              <a:buNone/>
            </a:pPr>
            <a:r>
              <a:rPr lang="en-US" sz="3600">
                <a:latin typeface="Arial"/>
                <a:ea typeface="Arial"/>
                <a:cs typeface="Arial"/>
                <a:sym typeface="Arial"/>
              </a:rPr>
              <a:t>Accessibility Guidelines for Presenters</a:t>
            </a:r>
            <a:endParaRPr sz="3600"/>
          </a:p>
        </p:txBody>
      </p:sp>
      <p:sp>
        <p:nvSpPr>
          <p:cNvPr id="123" name="Google Shape;123;h6fc474668f3375b6_1_2"/>
          <p:cNvSpPr txBox="1"/>
          <p:nvPr/>
        </p:nvSpPr>
        <p:spPr>
          <a:xfrm>
            <a:off x="1828949" y="5849400"/>
            <a:ext cx="85341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a:solidFill>
                  <a:schemeClr val="dk1"/>
                </a:solidFill>
              </a:rPr>
              <a:t>For more information, visit </a:t>
            </a:r>
            <a:r>
              <a:rPr lang="en-US" sz="2200" u="sng">
                <a:solidFill>
                  <a:schemeClr val="hlink"/>
                </a:solidFill>
                <a:hlinkClick r:id="rId5"/>
              </a:rPr>
              <a:t>https://conference.isaac-online.org/communication-access/</a:t>
            </a:r>
            <a:endParaRPr sz="2200" i="0" u="none" strike="noStrike" cap="none">
              <a:solidFill>
                <a:srgbClr val="000000"/>
              </a:solidFill>
            </a:endParaRPr>
          </a:p>
        </p:txBody>
      </p:sp>
      <p:sp>
        <p:nvSpPr>
          <p:cNvPr id="124" name="Google Shape;124;h6fc474668f3375b6_1_2"/>
          <p:cNvSpPr txBox="1"/>
          <p:nvPr/>
        </p:nvSpPr>
        <p:spPr>
          <a:xfrm>
            <a:off x="995100" y="2444775"/>
            <a:ext cx="5244300" cy="517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2400" b="1">
                <a:solidFill>
                  <a:schemeClr val="dk1"/>
                </a:solidFill>
              </a:rPr>
              <a:t>For presenters who use AAC</a:t>
            </a:r>
            <a:endParaRPr sz="2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4"/>
          <p:cNvSpPr txBox="1">
            <a:spLocks noGrp="1"/>
          </p:cNvSpPr>
          <p:nvPr>
            <p:ph type="body" idx="1"/>
          </p:nvPr>
        </p:nvSpPr>
        <p:spPr>
          <a:xfrm>
            <a:off x="1328250" y="3183775"/>
            <a:ext cx="9535500" cy="2181600"/>
          </a:xfrm>
          <a:prstGeom prst="rect">
            <a:avLst/>
          </a:prstGeom>
          <a:solidFill>
            <a:schemeClr val="lt1"/>
          </a:solidFill>
          <a:ln>
            <a:noFill/>
          </a:ln>
        </p:spPr>
        <p:txBody>
          <a:bodyPr spcFirstLastPara="1" wrap="square" lIns="91425" tIns="45700" rIns="91425" bIns="45700" anchor="t" anchorCtr="0">
            <a:noAutofit/>
          </a:bodyPr>
          <a:lstStyle/>
          <a:p>
            <a:pPr marL="228600" lvl="0" indent="-204470" algn="l" rtl="0">
              <a:lnSpc>
                <a:spcPct val="95000"/>
              </a:lnSpc>
              <a:spcBef>
                <a:spcPts val="0"/>
              </a:spcBef>
              <a:spcAft>
                <a:spcPts val="0"/>
              </a:spcAft>
              <a:buClr>
                <a:schemeClr val="dk1"/>
              </a:buClr>
              <a:buSzPts val="2420"/>
              <a:buChar char="•"/>
            </a:pPr>
            <a:r>
              <a:rPr lang="en-US" sz="2420">
                <a:latin typeface="Arial"/>
                <a:ea typeface="Arial"/>
                <a:cs typeface="Arial"/>
                <a:sym typeface="Arial"/>
              </a:rPr>
              <a:t>Use a sans serif font (e.g., Arial, Calibri) that is at least 22 point</a:t>
            </a:r>
            <a:endParaRPr sz="2420">
              <a:latin typeface="Arial"/>
              <a:ea typeface="Arial"/>
              <a:cs typeface="Arial"/>
              <a:sym typeface="Arial"/>
            </a:endParaRPr>
          </a:p>
          <a:p>
            <a:pPr marL="228600" lvl="0" indent="-204470" algn="l" rtl="0">
              <a:lnSpc>
                <a:spcPct val="95000"/>
              </a:lnSpc>
              <a:spcBef>
                <a:spcPts val="1000"/>
              </a:spcBef>
              <a:spcAft>
                <a:spcPts val="0"/>
              </a:spcAft>
              <a:buClr>
                <a:schemeClr val="dk1"/>
              </a:buClr>
              <a:buSzPts val="2420"/>
              <a:buChar char="•"/>
            </a:pPr>
            <a:r>
              <a:rPr lang="en-US" sz="2420">
                <a:latin typeface="Arial"/>
                <a:ea typeface="Arial"/>
                <a:cs typeface="Arial"/>
                <a:sym typeface="Arial"/>
              </a:rPr>
              <a:t>Describe all meaningful graphics, such as photos, images, charts, and illustrations</a:t>
            </a:r>
            <a:endParaRPr sz="2420">
              <a:latin typeface="Arial"/>
              <a:ea typeface="Arial"/>
              <a:cs typeface="Arial"/>
              <a:sym typeface="Arial"/>
            </a:endParaRPr>
          </a:p>
          <a:p>
            <a:pPr marL="228600" lvl="0" indent="-204470" algn="l" rtl="0">
              <a:lnSpc>
                <a:spcPct val="95000"/>
              </a:lnSpc>
              <a:spcBef>
                <a:spcPts val="1000"/>
              </a:spcBef>
              <a:spcAft>
                <a:spcPts val="0"/>
              </a:spcAft>
              <a:buClr>
                <a:schemeClr val="dk1"/>
              </a:buClr>
              <a:buSzPts val="2420"/>
              <a:buChar char="•"/>
            </a:pPr>
            <a:r>
              <a:rPr lang="en-US" sz="2420">
                <a:latin typeface="Arial"/>
                <a:ea typeface="Arial"/>
                <a:cs typeface="Arial"/>
                <a:sym typeface="Arial"/>
              </a:rPr>
              <a:t>Include only short sentences and/or bulleted phrases</a:t>
            </a:r>
            <a:endParaRPr sz="2420">
              <a:latin typeface="Arial"/>
              <a:ea typeface="Arial"/>
              <a:cs typeface="Arial"/>
              <a:sym typeface="Arial"/>
            </a:endParaRPr>
          </a:p>
          <a:p>
            <a:pPr marL="228600" lvl="0" indent="-204470" algn="l" rtl="0">
              <a:lnSpc>
                <a:spcPct val="95000"/>
              </a:lnSpc>
              <a:spcBef>
                <a:spcPts val="1000"/>
              </a:spcBef>
              <a:spcAft>
                <a:spcPts val="0"/>
              </a:spcAft>
              <a:buClr>
                <a:schemeClr val="dk1"/>
              </a:buClr>
              <a:buSzPts val="2420"/>
              <a:buChar char="•"/>
            </a:pPr>
            <a:r>
              <a:rPr lang="en-US" sz="2420">
                <a:latin typeface="Arial"/>
                <a:ea typeface="Arial"/>
                <a:cs typeface="Arial"/>
                <a:sym typeface="Arial"/>
              </a:rPr>
              <a:t>Address all the information shown on the slides</a:t>
            </a:r>
            <a:endParaRPr sz="2420">
              <a:latin typeface="Arial"/>
              <a:ea typeface="Arial"/>
              <a:cs typeface="Arial"/>
              <a:sym typeface="Arial"/>
            </a:endParaRPr>
          </a:p>
        </p:txBody>
      </p:sp>
      <p:pic>
        <p:nvPicPr>
          <p:cNvPr id="130" name="Google Shape;130;p4" descr="A logo for a company&#10;&#10;Description automatically generated"/>
          <p:cNvPicPr preferRelativeResize="0"/>
          <p:nvPr/>
        </p:nvPicPr>
        <p:blipFill rotWithShape="1">
          <a:blip r:embed="rId3">
            <a:alphaModFix/>
          </a:blip>
          <a:srcRect t="33889" b="26850"/>
          <a:stretch/>
        </p:blipFill>
        <p:spPr>
          <a:xfrm>
            <a:off x="8876200" y="372150"/>
            <a:ext cx="3150252" cy="1133925"/>
          </a:xfrm>
          <a:prstGeom prst="rect">
            <a:avLst/>
          </a:prstGeom>
          <a:noFill/>
          <a:ln>
            <a:noFill/>
          </a:ln>
        </p:spPr>
      </p:pic>
      <p:sp>
        <p:nvSpPr>
          <p:cNvPr id="131" name="Google Shape;131;p4"/>
          <p:cNvSpPr txBox="1"/>
          <p:nvPr/>
        </p:nvSpPr>
        <p:spPr>
          <a:xfrm>
            <a:off x="1862249" y="5788900"/>
            <a:ext cx="8467500" cy="7695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2200" i="0" u="none" strike="noStrike" cap="none">
                <a:solidFill>
                  <a:schemeClr val="dk1"/>
                </a:solidFill>
              </a:rPr>
              <a:t>For more information, visit </a:t>
            </a:r>
            <a:r>
              <a:rPr lang="en-US" sz="2200" u="sng">
                <a:solidFill>
                  <a:schemeClr val="hlink"/>
                </a:solidFill>
                <a:hlinkClick r:id="rId4"/>
              </a:rPr>
              <a:t>https://conference.isaac-online.org/communication-access/</a:t>
            </a:r>
            <a:endParaRPr sz="2200" i="0" u="none" strike="noStrike" cap="none">
              <a:solidFill>
                <a:srgbClr val="000000"/>
              </a:solidFill>
            </a:endParaRPr>
          </a:p>
        </p:txBody>
      </p:sp>
      <p:pic>
        <p:nvPicPr>
          <p:cNvPr id="132" name="Google Shape;132;p4" title="Virt Conf logo (Cropped).jpg"/>
          <p:cNvPicPr preferRelativeResize="0"/>
          <p:nvPr/>
        </p:nvPicPr>
        <p:blipFill>
          <a:blip r:embed="rId5">
            <a:alphaModFix/>
          </a:blip>
          <a:stretch>
            <a:fillRect/>
          </a:stretch>
        </p:blipFill>
        <p:spPr>
          <a:xfrm>
            <a:off x="372275" y="372150"/>
            <a:ext cx="2545725" cy="1411475"/>
          </a:xfrm>
          <a:prstGeom prst="rect">
            <a:avLst/>
          </a:prstGeom>
          <a:noFill/>
          <a:ln>
            <a:noFill/>
          </a:ln>
        </p:spPr>
      </p:pic>
      <p:sp>
        <p:nvSpPr>
          <p:cNvPr id="133" name="Google Shape;133;p4"/>
          <p:cNvSpPr txBox="1">
            <a:spLocks noGrp="1"/>
          </p:cNvSpPr>
          <p:nvPr>
            <p:ph type="title"/>
          </p:nvPr>
        </p:nvSpPr>
        <p:spPr>
          <a:xfrm>
            <a:off x="2560350" y="2190275"/>
            <a:ext cx="7071300" cy="7665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22222"/>
              <a:buFont typeface="Arial"/>
              <a:buNone/>
            </a:pPr>
            <a:r>
              <a:rPr lang="en-US" sz="3600" b="1">
                <a:latin typeface="Arial"/>
                <a:ea typeface="Arial"/>
                <a:cs typeface="Arial"/>
                <a:sym typeface="Arial"/>
              </a:rPr>
              <a:t>Slides Guidelines for Presenters</a:t>
            </a:r>
            <a:endParaRPr sz="3600" b="1">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456</Words>
  <Application>Microsoft Macintosh PowerPoint</Application>
  <PresentationFormat>Widescreen</PresentationFormat>
  <Paragraphs>35</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Communication Access Guidelines</vt:lpstr>
      <vt:lpstr>Communication Access Guidelines</vt:lpstr>
      <vt:lpstr>Next slides are additional CA Resources For your reference (not to be added to your slide deck).</vt:lpstr>
      <vt:lpstr>Accessibility Guidelines for Presenters</vt:lpstr>
      <vt:lpstr>Accessibility Guidelines for Presenters</vt:lpstr>
      <vt:lpstr>Slides Guidelines for Presenters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Yoo Sun Chung</dc:creator>
  <cp:lastModifiedBy>Cheryl Jackson</cp:lastModifiedBy>
  <cp:revision>1</cp:revision>
  <dcterms:created xsi:type="dcterms:W3CDTF">2023-06-29T20:54:08Z</dcterms:created>
  <dcterms:modified xsi:type="dcterms:W3CDTF">2026-09-30T16:50:54Z</dcterms:modified>
</cp:coreProperties>
</file>